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D6D7E9-E159-46B1-859F-091499BCEA4B}"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3306553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D6D7E9-E159-46B1-859F-091499BCEA4B}"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1600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D6D7E9-E159-46B1-859F-091499BCEA4B}"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3252460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D6D7E9-E159-46B1-859F-091499BCEA4B}"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10048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D6D7E9-E159-46B1-859F-091499BCEA4B}" type="datetimeFigureOut">
              <a:rPr lang="en-US" smtClean="0"/>
              <a:t>4/30/2018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2988450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D6D7E9-E159-46B1-859F-091499BCEA4B}"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1490545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D6D7E9-E159-46B1-859F-091499BCEA4B}" type="datetimeFigureOut">
              <a:rPr lang="en-US" smtClean="0"/>
              <a:t>4/30/2018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1559574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D6D7E9-E159-46B1-859F-091499BCEA4B}" type="datetimeFigureOut">
              <a:rPr lang="en-US" smtClean="0"/>
              <a:t>4/30/2018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3836390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D6D7E9-E159-46B1-859F-091499BCEA4B}" type="datetimeFigureOut">
              <a:rPr lang="en-US" smtClean="0"/>
              <a:t>4/30/2018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2222437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D6D7E9-E159-46B1-859F-091499BCEA4B}"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2447067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D6D7E9-E159-46B1-859F-091499BCEA4B}" type="datetimeFigureOut">
              <a:rPr lang="en-US" smtClean="0"/>
              <a:t>4/30/2018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FEA27-1F3D-43DE-A2F3-59993AF9B5F1}" type="slidenum">
              <a:rPr lang="en-US" smtClean="0"/>
              <a:t>‹#›</a:t>
            </a:fld>
            <a:endParaRPr lang="en-US"/>
          </a:p>
        </p:txBody>
      </p:sp>
    </p:spTree>
    <p:extLst>
      <p:ext uri="{BB962C8B-B14F-4D97-AF65-F5344CB8AC3E}">
        <p14:creationId xmlns:p14="http://schemas.microsoft.com/office/powerpoint/2010/main" val="3182701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D6D7E9-E159-46B1-859F-091499BCEA4B}" type="datetimeFigureOut">
              <a:rPr lang="en-US" smtClean="0"/>
              <a:t>4/30/2018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FEA27-1F3D-43DE-A2F3-59993AF9B5F1}" type="slidenum">
              <a:rPr lang="en-US" smtClean="0"/>
              <a:t>‹#›</a:t>
            </a:fld>
            <a:endParaRPr lang="en-US"/>
          </a:p>
        </p:txBody>
      </p:sp>
    </p:spTree>
    <p:extLst>
      <p:ext uri="{BB962C8B-B14F-4D97-AF65-F5344CB8AC3E}">
        <p14:creationId xmlns:p14="http://schemas.microsoft.com/office/powerpoint/2010/main" val="3970790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007203"/>
          </a:xfrm>
        </p:spPr>
        <p:txBody>
          <a:bodyPr/>
          <a:lstStyle/>
          <a:p>
            <a:r>
              <a:rPr lang="en-US" b="1" dirty="0" smtClean="0"/>
              <a:t>Stereotype Formation: </a:t>
            </a:r>
            <a:br>
              <a:rPr lang="en-US" b="1" dirty="0" smtClean="0"/>
            </a:br>
            <a:r>
              <a:rPr lang="en-US" sz="4800" b="1" i="1" dirty="0" smtClean="0"/>
              <a:t>How does it happen?!</a:t>
            </a:r>
            <a:endParaRPr lang="en-US" sz="4800" b="1" i="1" dirty="0"/>
          </a:p>
        </p:txBody>
      </p:sp>
      <p:sp>
        <p:nvSpPr>
          <p:cNvPr id="3" name="Subtitle 2"/>
          <p:cNvSpPr>
            <a:spLocks noGrp="1"/>
          </p:cNvSpPr>
          <p:nvPr>
            <p:ph type="subTitle" idx="1"/>
          </p:nvPr>
        </p:nvSpPr>
        <p:spPr>
          <a:xfrm>
            <a:off x="1030310" y="5254580"/>
            <a:ext cx="9251323" cy="1300766"/>
          </a:xfrm>
        </p:spPr>
        <p:txBody>
          <a:bodyPr>
            <a:normAutofit/>
          </a:bodyPr>
          <a:lstStyle/>
          <a:p>
            <a:pPr algn="l"/>
            <a:r>
              <a:rPr lang="en-US" sz="3600" b="1" dirty="0" smtClean="0"/>
              <a:t>Notes 3.3</a:t>
            </a:r>
          </a:p>
          <a:p>
            <a:pPr algn="l"/>
            <a:r>
              <a:rPr lang="en-US" sz="2800" dirty="0" smtClean="0"/>
              <a:t>April _____, 2018</a:t>
            </a:r>
            <a:endParaRPr lang="en-US" sz="2800" dirty="0"/>
          </a:p>
        </p:txBody>
      </p:sp>
    </p:spTree>
    <p:extLst>
      <p:ext uri="{BB962C8B-B14F-4D97-AF65-F5344CB8AC3E}">
        <p14:creationId xmlns:p14="http://schemas.microsoft.com/office/powerpoint/2010/main" val="3217869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546" y="146185"/>
            <a:ext cx="10515600" cy="1325563"/>
          </a:xfrm>
        </p:spPr>
        <p:txBody>
          <a:bodyPr/>
          <a:lstStyle/>
          <a:p>
            <a:r>
              <a:rPr lang="en-US" b="1" dirty="0" smtClean="0"/>
              <a:t>1.) Social Cognitive Theory </a:t>
            </a:r>
            <a:endParaRPr lang="en-US" b="1" dirty="0"/>
          </a:p>
        </p:txBody>
      </p:sp>
      <p:sp>
        <p:nvSpPr>
          <p:cNvPr id="3" name="Content Placeholder 2"/>
          <p:cNvSpPr>
            <a:spLocks noGrp="1"/>
          </p:cNvSpPr>
          <p:nvPr>
            <p:ph idx="1"/>
          </p:nvPr>
        </p:nvSpPr>
        <p:spPr>
          <a:xfrm>
            <a:off x="154546" y="1661375"/>
            <a:ext cx="11797048" cy="4790940"/>
          </a:xfrm>
        </p:spPr>
        <p:txBody>
          <a:bodyPr>
            <a:normAutofit lnSpcReduction="10000"/>
          </a:bodyPr>
          <a:lstStyle/>
          <a:p>
            <a:r>
              <a:rPr lang="en-US" sz="4000" i="1" dirty="0" smtClean="0"/>
              <a:t>According to this theory,</a:t>
            </a:r>
          </a:p>
          <a:p>
            <a:pPr lvl="1"/>
            <a:r>
              <a:rPr lang="en-US" sz="3600" i="1" dirty="0" smtClean="0"/>
              <a:t>Stereotypes are an example of a schema.</a:t>
            </a:r>
          </a:p>
          <a:p>
            <a:pPr lvl="1"/>
            <a:r>
              <a:rPr lang="en-US" sz="3600" i="1" dirty="0" smtClean="0"/>
              <a:t>The world is too complex and there are too many people to understand, so we simplify information</a:t>
            </a:r>
          </a:p>
          <a:p>
            <a:pPr lvl="1"/>
            <a:r>
              <a:rPr lang="en-US" sz="3600" i="1" dirty="0" smtClean="0"/>
              <a:t>EMPIRICAL STUDY: Cohen </a:t>
            </a:r>
            <a:r>
              <a:rPr lang="en-US" sz="3600" i="1" dirty="0"/>
              <a:t>(</a:t>
            </a:r>
            <a:r>
              <a:rPr lang="en-US" sz="3600" i="1" dirty="0" smtClean="0"/>
              <a:t>1981)</a:t>
            </a:r>
            <a:endParaRPr lang="en-US" sz="3600" i="1" dirty="0"/>
          </a:p>
          <a:p>
            <a:pPr lvl="2"/>
            <a:r>
              <a:rPr lang="en-US" sz="3200" i="1" dirty="0"/>
              <a:t>P</a:t>
            </a:r>
            <a:r>
              <a:rPr lang="en-US" sz="3200" i="1" dirty="0" smtClean="0"/>
              <a:t>articipants </a:t>
            </a:r>
            <a:r>
              <a:rPr lang="en-US" sz="3200" i="1" dirty="0"/>
              <a:t>were shown a video of a woman on a date having dinner. ½ were told she was a librarian and the other ½ she was a bartender. They remembered details that were consistent with her job (e.g. waitress = drinking beer, librarian = wearing glasses).</a:t>
            </a:r>
            <a:endParaRPr lang="en-US" dirty="0"/>
          </a:p>
          <a:p>
            <a:endParaRPr lang="en-US" dirty="0"/>
          </a:p>
        </p:txBody>
      </p:sp>
    </p:spTree>
    <p:extLst>
      <p:ext uri="{BB962C8B-B14F-4D97-AF65-F5344CB8AC3E}">
        <p14:creationId xmlns:p14="http://schemas.microsoft.com/office/powerpoint/2010/main" val="3076628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47730" y="386366"/>
            <a:ext cx="11006070" cy="5790597"/>
          </a:xfrm>
        </p:spPr>
        <p:txBody>
          <a:bodyPr/>
          <a:lstStyle/>
          <a:p>
            <a:pPr lvl="1"/>
            <a:r>
              <a:rPr lang="en-US" sz="3200" i="1" dirty="0" smtClean="0"/>
              <a:t>EMPIRICAL STUDY: Cohen (1981)</a:t>
            </a:r>
          </a:p>
          <a:p>
            <a:pPr lvl="2"/>
            <a:r>
              <a:rPr lang="en-US" sz="2800" i="1" dirty="0" smtClean="0"/>
              <a:t>Participants were shown a video of a woman on a date having dinner. ½ were told she was a librarian and the other ½ she was a bartender. They remembered details that were consistent with her job (e.g. waitress = drinking beer, librarian = wearing glasses).</a:t>
            </a:r>
            <a:endParaRPr lang="en-US" sz="1800" dirty="0" smtClean="0"/>
          </a:p>
          <a:p>
            <a:endParaRPr lang="en-US" dirty="0"/>
          </a:p>
        </p:txBody>
      </p:sp>
      <p:pic>
        <p:nvPicPr>
          <p:cNvPr id="1034" name="Picture 10" descr="Image result for bartender fema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3060" y="3015186"/>
            <a:ext cx="5090740" cy="344685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librarian fema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428" y="3015186"/>
            <a:ext cx="4815164" cy="34468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4222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003" y="334851"/>
            <a:ext cx="10928797" cy="1355837"/>
          </a:xfrm>
        </p:spPr>
        <p:txBody>
          <a:bodyPr>
            <a:normAutofit/>
          </a:bodyPr>
          <a:lstStyle/>
          <a:p>
            <a:r>
              <a:rPr lang="en-US" sz="4800" b="1" dirty="0" smtClean="0"/>
              <a:t>2.) Social Identity Theory (“SIT”)</a:t>
            </a:r>
            <a:endParaRPr lang="en-US" sz="4800" b="1" dirty="0"/>
          </a:p>
        </p:txBody>
      </p:sp>
      <p:sp>
        <p:nvSpPr>
          <p:cNvPr id="3" name="Content Placeholder 2"/>
          <p:cNvSpPr>
            <a:spLocks noGrp="1"/>
          </p:cNvSpPr>
          <p:nvPr>
            <p:ph idx="1"/>
          </p:nvPr>
        </p:nvSpPr>
        <p:spPr>
          <a:xfrm>
            <a:off x="425003" y="1825624"/>
            <a:ext cx="11590986" cy="4845631"/>
          </a:xfrm>
        </p:spPr>
        <p:txBody>
          <a:bodyPr/>
          <a:lstStyle/>
          <a:p>
            <a:r>
              <a:rPr lang="en-US" sz="3200" i="1" dirty="0" smtClean="0"/>
              <a:t>According to SIT, stereotypes </a:t>
            </a:r>
            <a:r>
              <a:rPr lang="en-US" sz="3200" i="1" dirty="0"/>
              <a:t>are formed by focusing attention on </a:t>
            </a:r>
            <a:r>
              <a:rPr lang="en-US" sz="3200" i="1" dirty="0" smtClean="0"/>
              <a:t>in-group </a:t>
            </a:r>
            <a:r>
              <a:rPr lang="en-US" sz="3200" i="1" dirty="0"/>
              <a:t>and </a:t>
            </a:r>
            <a:r>
              <a:rPr lang="en-US" sz="3200" i="1" dirty="0" smtClean="0"/>
              <a:t>out-group </a:t>
            </a:r>
            <a:r>
              <a:rPr lang="en-US" sz="3200" i="1" dirty="0"/>
              <a:t>differences. </a:t>
            </a:r>
            <a:endParaRPr lang="en-US" sz="3200" i="1" dirty="0" smtClean="0"/>
          </a:p>
          <a:p>
            <a:r>
              <a:rPr lang="en-US" sz="3200" i="1" dirty="0" smtClean="0"/>
              <a:t>We </a:t>
            </a:r>
            <a:r>
              <a:rPr lang="en-US" sz="3200" i="1" dirty="0"/>
              <a:t>focus on the qualities that maximize the difference between these two groups. </a:t>
            </a:r>
            <a:endParaRPr lang="en-US" sz="3200" dirty="0" smtClean="0"/>
          </a:p>
          <a:p>
            <a:r>
              <a:rPr lang="en-US" sz="3200" i="1" dirty="0" smtClean="0"/>
              <a:t>EMPIRICAL STUDY: </a:t>
            </a:r>
            <a:r>
              <a:rPr lang="en-US" sz="2800" i="1" dirty="0" smtClean="0"/>
              <a:t>Haslam </a:t>
            </a:r>
            <a:r>
              <a:rPr lang="en-US" sz="2800" i="1" dirty="0"/>
              <a:t>and Turner (</a:t>
            </a:r>
            <a:r>
              <a:rPr lang="en-US" sz="2800" i="1" dirty="0" smtClean="0"/>
              <a:t>1992)</a:t>
            </a:r>
            <a:endParaRPr lang="en-US" i="1" dirty="0"/>
          </a:p>
          <a:p>
            <a:pPr lvl="1"/>
            <a:r>
              <a:rPr lang="en-US" sz="2400" i="1" dirty="0" smtClean="0"/>
              <a:t>Asked participants for their opinions of Iraqi’s. One group was asked their opinion of Iraqi’s in comparison to Americans, and the other group in comparison to Soviets. Participants had varying respons</a:t>
            </a:r>
            <a:r>
              <a:rPr lang="en-US" i="1" dirty="0" smtClean="0"/>
              <a:t>es to Iraq’s </a:t>
            </a:r>
            <a:r>
              <a:rPr lang="en-US" sz="2400" i="1" dirty="0" smtClean="0"/>
              <a:t>aggressiveness </a:t>
            </a:r>
            <a:r>
              <a:rPr lang="en-US" sz="2400" i="1" dirty="0"/>
              <a:t>depending on who they were compared to. </a:t>
            </a:r>
            <a:endParaRPr lang="en-US" sz="2400" i="1" dirty="0" smtClean="0"/>
          </a:p>
          <a:p>
            <a:pPr lvl="1"/>
            <a:r>
              <a:rPr lang="en-US" i="1" dirty="0" smtClean="0"/>
              <a:t>C</a:t>
            </a:r>
            <a:r>
              <a:rPr lang="en-US" i="1" dirty="0"/>
              <a:t>ontradicts the idea that schemas are static and don’t change.</a:t>
            </a:r>
            <a:endParaRPr lang="en-US" dirty="0"/>
          </a:p>
          <a:p>
            <a:endParaRPr lang="en-US" dirty="0"/>
          </a:p>
        </p:txBody>
      </p:sp>
    </p:spTree>
    <p:extLst>
      <p:ext uri="{BB962C8B-B14F-4D97-AF65-F5344CB8AC3E}">
        <p14:creationId xmlns:p14="http://schemas.microsoft.com/office/powerpoint/2010/main" val="39836549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3184" y="334851"/>
            <a:ext cx="11681138" cy="2730321"/>
          </a:xfrm>
        </p:spPr>
        <p:txBody>
          <a:bodyPr/>
          <a:lstStyle/>
          <a:p>
            <a:r>
              <a:rPr lang="en-US" sz="3600" i="1" dirty="0" smtClean="0"/>
              <a:t>EMPIRICAL STUDY: </a:t>
            </a:r>
            <a:r>
              <a:rPr lang="en-US" sz="3200" i="1" dirty="0"/>
              <a:t>Haslam and Turner (1992)</a:t>
            </a:r>
            <a:endParaRPr lang="en-US" sz="3200" i="1" dirty="0" smtClean="0"/>
          </a:p>
          <a:p>
            <a:pPr lvl="1"/>
            <a:r>
              <a:rPr lang="en-US" sz="2800" i="1" dirty="0"/>
              <a:t>Asked participants for their opinions of Iraqi’s. One group was asked their opinion of Iraqi’s in comparison to Americans, and the other group in comparison to Soviets. Participants had varying respons</a:t>
            </a:r>
            <a:r>
              <a:rPr lang="en-US" sz="2800" i="1" dirty="0" smtClean="0"/>
              <a:t>es to Iraq’s </a:t>
            </a:r>
            <a:r>
              <a:rPr lang="en-US" sz="2800" i="1" dirty="0"/>
              <a:t>aggressiveness depending on who they were compared to. </a:t>
            </a:r>
          </a:p>
          <a:p>
            <a:pPr lvl="1"/>
            <a:r>
              <a:rPr lang="en-US" sz="2800" i="1" dirty="0" smtClean="0"/>
              <a:t>Contradicts the idea that schemas are static and don’t change.</a:t>
            </a:r>
            <a:endParaRPr lang="en-US" sz="2800" dirty="0" smtClean="0"/>
          </a:p>
          <a:p>
            <a:pPr marL="0" indent="0">
              <a:buNone/>
            </a:pPr>
            <a:endParaRPr lang="en-US" dirty="0"/>
          </a:p>
        </p:txBody>
      </p:sp>
      <p:pic>
        <p:nvPicPr>
          <p:cNvPr id="2052" name="Picture 4" descr="Image result for world map with iraq highligh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8922" y="3272171"/>
            <a:ext cx="7143750" cy="4248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5790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2411" y="3524295"/>
            <a:ext cx="6096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63639" y="231821"/>
            <a:ext cx="10890161" cy="1120461"/>
          </a:xfrm>
        </p:spPr>
        <p:txBody>
          <a:bodyPr/>
          <a:lstStyle/>
          <a:p>
            <a:r>
              <a:rPr lang="en-US" b="1" dirty="0" smtClean="0"/>
              <a:t>3) Systems Justification </a:t>
            </a:r>
            <a:r>
              <a:rPr lang="en-US" b="1" dirty="0" smtClean="0"/>
              <a:t>Theory (1994)</a:t>
            </a:r>
            <a:endParaRPr lang="en-US" b="1" dirty="0"/>
          </a:p>
        </p:txBody>
      </p:sp>
      <p:sp>
        <p:nvSpPr>
          <p:cNvPr id="3" name="Content Placeholder 2"/>
          <p:cNvSpPr>
            <a:spLocks noGrp="1"/>
          </p:cNvSpPr>
          <p:nvPr>
            <p:ph idx="1"/>
          </p:nvPr>
        </p:nvSpPr>
        <p:spPr>
          <a:xfrm>
            <a:off x="463639" y="1442434"/>
            <a:ext cx="11165984" cy="4734529"/>
          </a:xfrm>
        </p:spPr>
        <p:txBody>
          <a:bodyPr>
            <a:normAutofit/>
          </a:bodyPr>
          <a:lstStyle/>
          <a:p>
            <a:r>
              <a:rPr lang="en-US" sz="3200" i="1" dirty="0" smtClean="0"/>
              <a:t>According to this theory, stereotypes </a:t>
            </a:r>
            <a:r>
              <a:rPr lang="en-US" sz="3200" i="1" dirty="0"/>
              <a:t>are formed </a:t>
            </a:r>
            <a:r>
              <a:rPr lang="en-US" sz="3200" i="1" dirty="0" smtClean="0"/>
              <a:t>to </a:t>
            </a:r>
            <a:r>
              <a:rPr lang="en-US" sz="3200" i="1" dirty="0"/>
              <a:t>justify the power relations that exist in society. </a:t>
            </a:r>
            <a:endParaRPr lang="en-US" sz="3200" i="1" dirty="0" smtClean="0"/>
          </a:p>
          <a:p>
            <a:pPr lvl="1"/>
            <a:r>
              <a:rPr lang="en-US" i="1" dirty="0" smtClean="0"/>
              <a:t>This is meant to explain the phenomenon of disadvantaged groups tending to internalize negative stereotypes of themselves held by others </a:t>
            </a:r>
            <a:endParaRPr lang="en-US" i="1" dirty="0" smtClean="0"/>
          </a:p>
          <a:p>
            <a:r>
              <a:rPr lang="en-US" sz="3200" i="1" dirty="0" smtClean="0"/>
              <a:t>For </a:t>
            </a:r>
            <a:r>
              <a:rPr lang="en-US" sz="3200" i="1" dirty="0"/>
              <a:t>example, why are some people rich and others poor? Stereotypes would claim that the rich work hard and the poor don’t. </a:t>
            </a:r>
            <a:endParaRPr lang="en-US" sz="3200" dirty="0"/>
          </a:p>
          <a:p>
            <a:endParaRPr lang="en-US" sz="3200" dirty="0"/>
          </a:p>
        </p:txBody>
      </p:sp>
    </p:spTree>
    <p:extLst>
      <p:ext uri="{BB962C8B-B14F-4D97-AF65-F5344CB8AC3E}">
        <p14:creationId xmlns:p14="http://schemas.microsoft.com/office/powerpoint/2010/main" val="1361498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401</Words>
  <Application>Microsoft Office PowerPoint</Application>
  <PresentationFormat>Widescreen</PresentationFormat>
  <Paragraphs>24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Stereotype Formation:  How does it happen?!</vt:lpstr>
      <vt:lpstr>1.) Social Cognitive Theory </vt:lpstr>
      <vt:lpstr>PowerPoint Presentation</vt:lpstr>
      <vt:lpstr>2.) Social Identity Theory (“SIT”)</vt:lpstr>
      <vt:lpstr>PowerPoint Presentation</vt:lpstr>
      <vt:lpstr>3) Systems Justification Theory (1994)</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Stereotype Formation:  How does it happen?!</dc:title>
  <dc:creator>Elaina Barroso</dc:creator>
  <cp:lastModifiedBy>Elaina Barroso</cp:lastModifiedBy>
  <cp:revision>6</cp:revision>
  <dcterms:created xsi:type="dcterms:W3CDTF">2018-04-27T14:34:10Z</dcterms:created>
  <dcterms:modified xsi:type="dcterms:W3CDTF">2018-04-30T14:52:02Z</dcterms:modified>
</cp:coreProperties>
</file>